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7" r:id="rId3"/>
    <p:sldId id="270" r:id="rId4"/>
    <p:sldId id="271" r:id="rId5"/>
    <p:sldId id="279" r:id="rId6"/>
    <p:sldId id="280" r:id="rId7"/>
    <p:sldId id="272" r:id="rId8"/>
    <p:sldId id="273" r:id="rId9"/>
    <p:sldId id="277" r:id="rId10"/>
    <p:sldId id="275" r:id="rId11"/>
    <p:sldId id="276" r:id="rId12"/>
    <p:sldId id="281" r:id="rId13"/>
    <p:sldId id="285" r:id="rId14"/>
    <p:sldId id="282" r:id="rId15"/>
    <p:sldId id="283" r:id="rId16"/>
    <p:sldId id="284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A5522-9F90-4A6A-A4B0-DC87B4DEA927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9BB74-A261-4872-8703-3764EE4E4D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05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9BB74-A261-4872-8703-3764EE4E4D7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87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4AEDF-2877-413C-8852-3F24C353A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B29EF9-F38D-4A08-BDEB-50D99A086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D8BF83-11B5-491A-8FAA-E113643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C37C59-0606-4313-B234-9122DA7E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D4FAAA-D5A5-4471-8311-81C95CC6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18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AAAD9-3D22-4960-B094-8F585F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F1D841-938C-43CA-958E-5954B69F7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819ADF-86C8-4E63-A6CB-B8CAAF81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C1D7B5-679D-4D48-8153-E85B9B4E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3F11F4-00D4-48F5-BEAA-6054B5E1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324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09127B1-5922-41C1-A8EF-CE81831E1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D09D28E-64DA-4312-A66D-7B61A0583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98EA75-1767-4951-9930-63E4A3C9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3F4D0E-7D99-413E-873B-FDDB8966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0A651C-3629-455D-9BC1-0B62E630C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04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740B6E-54B3-497B-9FB1-6DE79DB2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634F01-CE11-465C-9147-DA120FDA8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6D217F-44AA-4D9E-9F9F-B165ADB15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CCF030-10D5-4CFF-9E75-4049CA35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F87AA2-705C-4BA8-B71A-9FFA12AE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02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CFABC-A7B0-402D-91AC-F8262ADF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33290F-D21A-4057-A2F9-ADA0A0FDF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0AEC1B-BCDC-4034-830E-C8AFF462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925CBC-5DF6-46A1-8309-36FDCEED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2729B5-2976-4F8F-A8AC-9B6821E3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850C3-0ACA-48A8-8574-05883DDF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07B5B-D1C9-4E7C-B2EC-01ED4CCCA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3A8850-4FA1-40F2-9AC0-A180DD1A2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921FEB-75F1-40C5-AAC2-1CFC8A47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9545DC-CA30-4BA4-B2E0-3270C506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DE9EE7-D83D-4321-AF7A-C77278A1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90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5CE987-C838-4A03-9C5F-4316E5A3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59883F-4C12-47A4-B3E8-EC8F63DF0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6AE4D9-5BE2-4777-83E6-3A3661AB8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42013A-EA22-40D6-98D8-662CD1571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B34B84-1F79-49E3-A426-4EC903B99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17A6611-9A0F-4609-92C1-9E8B29FD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93BD033-567B-4C08-8721-3FCDF8A83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9703B5F-886E-4194-B05D-BEF7E3EE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98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91922-BBCE-45C7-BBCB-177D40D2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D70CD76-A9CE-4DBA-BDB4-EFF25FDE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39F666-0977-423F-9EAD-99598619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06F6FE-73A1-47DA-AFBF-F263AF34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07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72A5A89-EEAB-46A7-AAE1-A519AA2A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FDDC86B-714A-47AE-8000-E47988668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7C76E0-4C7C-49E9-B682-0C25C034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59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2183E6-7B8F-44B2-95D6-8880E9ED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DA7D9-389E-4DD3-BA9D-2C8EE1CD3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25B0B3-828E-4D52-BCBC-E0F96FDB6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679171-0E0B-4763-83C5-270AFE1C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BCC28E-C5D9-4509-958C-45B08A8F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4C4012-0C30-46B8-8787-59DDF52D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121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D976D-9A5A-4EFC-A629-727E7951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0B62C43-DE60-4C53-9892-641978E91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FD8E18-AF43-4FA3-B2DF-CFD30B310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CE11EF-ADBA-43A1-B929-D94B92DB5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153028-2450-4808-972E-6CBF187C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8A1644-BC67-4197-84D7-26FDF1E2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20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F31C190-576F-47E8-9610-65767338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4D37C7-3DAA-41AB-969E-E3B0A4F47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E53DF8-C1C6-46C2-A71F-4C5AC1A57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B14E5-57DF-47CE-B9E6-2B39B4CC4B2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C06630-C40E-4710-A897-5E3063C44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A23144-3561-4F46-896D-77D1B1DFF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E407E-A586-48D9-889E-E7E6DADB7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20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12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29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CDBFC-54B7-465B-8421-4D2E8CA5E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1119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334A7CA-3375-4651-A647-CE05FF0DF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8146"/>
            <a:ext cx="9144000" cy="1189653"/>
          </a:xfrm>
        </p:spPr>
        <p:txBody>
          <a:bodyPr/>
          <a:lstStyle/>
          <a:p>
            <a:r>
              <a:rPr lang="en-US" altLang="zh-TW" dirty="0"/>
              <a:t>john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869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40D37-A2D1-47EC-8AAF-5852F520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47" y="232440"/>
            <a:ext cx="4958439" cy="735887"/>
          </a:xfrm>
        </p:spPr>
        <p:txBody>
          <a:bodyPr>
            <a:normAutofit/>
          </a:bodyPr>
          <a:lstStyle/>
          <a:p>
            <a:r>
              <a:rPr lang="en-US" altLang="zh-TW" sz="3600" dirty="0" err="1"/>
              <a:t>Kmeans</a:t>
            </a:r>
            <a:r>
              <a:rPr lang="en-US" altLang="zh-TW" sz="3600" dirty="0"/>
              <a:t>, group 24 (18/20)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2CDB78-3700-4F9E-9304-A709127A8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r="21352"/>
          <a:stretch/>
        </p:blipFill>
        <p:spPr>
          <a:xfrm>
            <a:off x="1692412" y="1170104"/>
            <a:ext cx="2105609" cy="2438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3E0849-4641-4735-B23D-5C1558A0E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0" r="62449"/>
          <a:stretch/>
        </p:blipFill>
        <p:spPr>
          <a:xfrm>
            <a:off x="3753529" y="1228280"/>
            <a:ext cx="1807030" cy="2438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10E97D2-A74D-45F5-95DE-D5D75AEB4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76"/>
          <a:stretch/>
        </p:blipFill>
        <p:spPr>
          <a:xfrm>
            <a:off x="360935" y="4068148"/>
            <a:ext cx="2282890" cy="243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DD9119-3F2C-4333-BDC3-890180033B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22" r="61428"/>
          <a:stretch/>
        </p:blipFill>
        <p:spPr>
          <a:xfrm>
            <a:off x="7342271" y="3926633"/>
            <a:ext cx="1981204" cy="2438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EE0513A-1FD5-401C-B02F-C1601A6F50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525" r="21914"/>
          <a:stretch/>
        </p:blipFill>
        <p:spPr>
          <a:xfrm>
            <a:off x="5807553" y="1190026"/>
            <a:ext cx="1897225" cy="2438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B0AD786-2A9F-4C21-9818-3DA4B655DF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704" t="27892" r="41607"/>
          <a:stretch/>
        </p:blipFill>
        <p:spPr>
          <a:xfrm>
            <a:off x="2643825" y="4566221"/>
            <a:ext cx="2183630" cy="200726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93FB725-B8E8-40E6-8B23-68748E6CD4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224" t="20375" r="20867"/>
          <a:stretch/>
        </p:blipFill>
        <p:spPr>
          <a:xfrm>
            <a:off x="7716999" y="1584741"/>
            <a:ext cx="2275782" cy="202376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FB60341-AB4A-427A-8D80-6F76EFF59F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408" t="20723" r="39847"/>
          <a:stretch/>
        </p:blipFill>
        <p:spPr>
          <a:xfrm>
            <a:off x="9423769" y="4442822"/>
            <a:ext cx="2407296" cy="19330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E64DC00-FD60-4BC0-8B9B-A177B067A5E7}"/>
              </a:ext>
            </a:extLst>
          </p:cNvPr>
          <p:cNvSpPr/>
          <p:nvPr/>
        </p:nvSpPr>
        <p:spPr>
          <a:xfrm>
            <a:off x="1597089" y="1296856"/>
            <a:ext cx="9198429" cy="23698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80B211-5074-4ED0-9BC1-AE99F3388F4F}"/>
              </a:ext>
            </a:extLst>
          </p:cNvPr>
          <p:cNvSpPr/>
          <p:nvPr/>
        </p:nvSpPr>
        <p:spPr>
          <a:xfrm>
            <a:off x="258147" y="4192897"/>
            <a:ext cx="4704497" cy="23698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E9DC5E9-DB3C-4129-944E-26665297AE63}"/>
              </a:ext>
            </a:extLst>
          </p:cNvPr>
          <p:cNvSpPr/>
          <p:nvPr/>
        </p:nvSpPr>
        <p:spPr>
          <a:xfrm>
            <a:off x="7120523" y="4102436"/>
            <a:ext cx="4813330" cy="23698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CBAE368-58C9-4FBB-B961-302C2862EDBB}"/>
              </a:ext>
            </a:extLst>
          </p:cNvPr>
          <p:cNvSpPr txBox="1"/>
          <p:nvPr/>
        </p:nvSpPr>
        <p:spPr>
          <a:xfrm>
            <a:off x="10795518" y="1554410"/>
            <a:ext cx="13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24.1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A03BEB2-960C-49E7-8352-136D807664C0}"/>
              </a:ext>
            </a:extLst>
          </p:cNvPr>
          <p:cNvSpPr txBox="1"/>
          <p:nvPr/>
        </p:nvSpPr>
        <p:spPr>
          <a:xfrm>
            <a:off x="10795518" y="6472260"/>
            <a:ext cx="13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24.3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085EDCB-93A1-4CAA-B9E6-02E1800263C1}"/>
              </a:ext>
            </a:extLst>
          </p:cNvPr>
          <p:cNvSpPr txBox="1"/>
          <p:nvPr/>
        </p:nvSpPr>
        <p:spPr>
          <a:xfrm>
            <a:off x="5099601" y="3972936"/>
            <a:ext cx="13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24.2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5DFEB4-0EB9-41CF-A687-02FBF8BDC6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7427" y="251561"/>
            <a:ext cx="2473638" cy="11021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768B92-58C8-4C6D-8B7E-7146D7C14B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4992" y="5352984"/>
            <a:ext cx="2305019" cy="13344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379F84-8417-46F1-8350-15BCCA83B0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8998" y="3308568"/>
            <a:ext cx="2275781" cy="111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1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6C065A5-76C8-44CE-862A-9EBA620E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3" t="11798" r="42372"/>
          <a:stretch/>
        </p:blipFill>
        <p:spPr>
          <a:xfrm>
            <a:off x="351135" y="669142"/>
            <a:ext cx="1707501" cy="21507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311832-2A27-48FA-9831-E24DD442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4" t="27993" r="60281"/>
          <a:stretch/>
        </p:blipFill>
        <p:spPr>
          <a:xfrm>
            <a:off x="7481854" y="4463882"/>
            <a:ext cx="2407296" cy="175581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0CFDABD-E2C4-452D-8414-A19F3D133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5" t="18431" r="63648"/>
          <a:stretch/>
        </p:blipFill>
        <p:spPr>
          <a:xfrm>
            <a:off x="6476154" y="891916"/>
            <a:ext cx="1512079" cy="195348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C18F498-63B1-4386-B7E7-1AA614E566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739" t="31450" r="3102"/>
          <a:stretch/>
        </p:blipFill>
        <p:spPr>
          <a:xfrm>
            <a:off x="9889150" y="4544330"/>
            <a:ext cx="1951714" cy="188993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06A8FE7-E50A-42DD-9076-616CB45D9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81" t="9486" r="61429"/>
          <a:stretch/>
        </p:blipFill>
        <p:spPr>
          <a:xfrm>
            <a:off x="9998971" y="882840"/>
            <a:ext cx="1841893" cy="196255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709965F-E6F3-4992-80AC-B889F1A793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908" r="21913"/>
          <a:stretch/>
        </p:blipFill>
        <p:spPr>
          <a:xfrm>
            <a:off x="2486795" y="3899260"/>
            <a:ext cx="2059981" cy="271432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29C81DD-D9A3-44CD-948F-4A8E573EC5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88" r="41887"/>
          <a:stretch/>
        </p:blipFill>
        <p:spPr>
          <a:xfrm>
            <a:off x="293992" y="4025464"/>
            <a:ext cx="2127051" cy="262201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83BE402-B44C-4F61-BB40-3AB4027C1BF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0434" t="9486" r="392"/>
          <a:stretch/>
        </p:blipFill>
        <p:spPr>
          <a:xfrm>
            <a:off x="8027577" y="1003855"/>
            <a:ext cx="1950505" cy="184154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E8BD544-0FD2-4B43-B574-DFBFE2F7C7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000" t="28000" r="8255"/>
          <a:stretch/>
        </p:blipFill>
        <p:spPr>
          <a:xfrm>
            <a:off x="2213918" y="850923"/>
            <a:ext cx="1487718" cy="202639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BD8EBB4-454A-4C10-9A09-B23459422CCF}"/>
              </a:ext>
            </a:extLst>
          </p:cNvPr>
          <p:cNvSpPr/>
          <p:nvPr/>
        </p:nvSpPr>
        <p:spPr>
          <a:xfrm>
            <a:off x="278769" y="556938"/>
            <a:ext cx="3705402" cy="23698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8E8A420-836C-4501-BC47-8A5A9E58C59E}"/>
              </a:ext>
            </a:extLst>
          </p:cNvPr>
          <p:cNvSpPr/>
          <p:nvPr/>
        </p:nvSpPr>
        <p:spPr>
          <a:xfrm>
            <a:off x="4202398" y="556938"/>
            <a:ext cx="7750116" cy="2438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7BD59D6-6445-47D7-9479-EEB40C8640F1}"/>
              </a:ext>
            </a:extLst>
          </p:cNvPr>
          <p:cNvSpPr/>
          <p:nvPr/>
        </p:nvSpPr>
        <p:spPr>
          <a:xfrm>
            <a:off x="7481854" y="4054932"/>
            <a:ext cx="4571343" cy="23698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902C3E-0B7E-4294-B407-4AA591CA1535}"/>
              </a:ext>
            </a:extLst>
          </p:cNvPr>
          <p:cNvSpPr/>
          <p:nvPr/>
        </p:nvSpPr>
        <p:spPr>
          <a:xfrm>
            <a:off x="138803" y="4243762"/>
            <a:ext cx="4416053" cy="23698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1B9DCA0-1248-4663-B3F2-0ABD51562833}"/>
              </a:ext>
            </a:extLst>
          </p:cNvPr>
          <p:cNvSpPr txBox="1"/>
          <p:nvPr/>
        </p:nvSpPr>
        <p:spPr>
          <a:xfrm>
            <a:off x="2849266" y="134149"/>
            <a:ext cx="13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24.4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B7B82C7-77F1-49EF-97D2-784F12753439}"/>
              </a:ext>
            </a:extLst>
          </p:cNvPr>
          <p:cNvSpPr txBox="1"/>
          <p:nvPr/>
        </p:nvSpPr>
        <p:spPr>
          <a:xfrm>
            <a:off x="10749188" y="141294"/>
            <a:ext cx="13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24.5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27996D3-BE63-45DD-A3AE-730E7600B3E3}"/>
              </a:ext>
            </a:extLst>
          </p:cNvPr>
          <p:cNvSpPr txBox="1"/>
          <p:nvPr/>
        </p:nvSpPr>
        <p:spPr>
          <a:xfrm>
            <a:off x="4760963" y="6312914"/>
            <a:ext cx="13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24.6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B278C9F-B727-4999-A7F1-778A2170EC7E}"/>
              </a:ext>
            </a:extLst>
          </p:cNvPr>
          <p:cNvSpPr txBox="1"/>
          <p:nvPr/>
        </p:nvSpPr>
        <p:spPr>
          <a:xfrm>
            <a:off x="10749187" y="6403167"/>
            <a:ext cx="13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24.7</a:t>
            </a:r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7560F65C-EA9E-4758-BB29-F3D68D8CC8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0587" t="12619"/>
          <a:stretch/>
        </p:blipFill>
        <p:spPr>
          <a:xfrm>
            <a:off x="4302096" y="906057"/>
            <a:ext cx="2128513" cy="191612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55BA0E0-9059-4EFA-8BAE-E64E4B8D23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392" y="2893130"/>
            <a:ext cx="1487717" cy="105905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95E322B-94D0-44C0-BC99-03726DF7A4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257" y="2915792"/>
            <a:ext cx="2640570" cy="12812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557A85E-B68F-4B6F-A1CF-3999CC5431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6776" y="4770585"/>
            <a:ext cx="1929378" cy="15045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A22D84-8CFE-42D1-B3F4-C18CA99683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66861" y="3116353"/>
            <a:ext cx="2270345" cy="109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6F4CBC5-6C81-4276-A8E0-4081116F7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" t="5899" r="4547" b="79814"/>
          <a:stretch/>
        </p:blipFill>
        <p:spPr>
          <a:xfrm>
            <a:off x="188258" y="1231951"/>
            <a:ext cx="11815484" cy="14516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C809B3F-7AB6-415D-8C9F-639924FA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8" y="4066491"/>
            <a:ext cx="11897725" cy="163581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A13DB87-56EC-4F06-8713-E7689842D459}"/>
              </a:ext>
            </a:extLst>
          </p:cNvPr>
          <p:cNvSpPr txBox="1"/>
          <p:nvPr/>
        </p:nvSpPr>
        <p:spPr>
          <a:xfrm>
            <a:off x="477078" y="457199"/>
            <a:ext cx="884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MCS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AC9F9F8-E1A6-4477-8CAD-D9CF59EC177F}"/>
              </a:ext>
            </a:extLst>
          </p:cNvPr>
          <p:cNvSpPr txBox="1"/>
          <p:nvPr/>
        </p:nvSpPr>
        <p:spPr>
          <a:xfrm>
            <a:off x="188258" y="3495408"/>
            <a:ext cx="3349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MCS</a:t>
            </a:r>
            <a:r>
              <a:rPr lang="zh-TW" altLang="en-US" sz="2400" dirty="0"/>
              <a:t> </a:t>
            </a:r>
            <a:r>
              <a:rPr lang="en-US" altLang="zh-TW" sz="2400" dirty="0"/>
              <a:t>of </a:t>
            </a:r>
            <a:r>
              <a:rPr lang="en-US" altLang="zh-TW" sz="2400" dirty="0" err="1"/>
              <a:t>MurckoScaffold</a:t>
            </a: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2D1013-8973-4A25-8C45-AD5B08712E27}"/>
              </a:ext>
            </a:extLst>
          </p:cNvPr>
          <p:cNvSpPr/>
          <p:nvPr/>
        </p:nvSpPr>
        <p:spPr>
          <a:xfrm>
            <a:off x="320591" y="5904052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8.1:  1536 / 18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FEBB1B-C5A5-4C7C-BE5A-4D541A2F35E6}"/>
              </a:ext>
            </a:extLst>
          </p:cNvPr>
          <p:cNvSpPr/>
          <p:nvPr/>
        </p:nvSpPr>
        <p:spPr>
          <a:xfrm>
            <a:off x="2649521" y="5904052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8.10:  1393 / 161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1D449B-D298-4257-AFBF-544ADAFF9836}"/>
              </a:ext>
            </a:extLst>
          </p:cNvPr>
          <p:cNvSpPr/>
          <p:nvPr/>
        </p:nvSpPr>
        <p:spPr>
          <a:xfrm>
            <a:off x="5441814" y="589056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8.11:  1510 / 44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0A7D23-0391-4B3C-A874-0B31F8617ED6}"/>
              </a:ext>
            </a:extLst>
          </p:cNvPr>
          <p:cNvSpPr txBox="1"/>
          <p:nvPr/>
        </p:nvSpPr>
        <p:spPr>
          <a:xfrm>
            <a:off x="755373" y="6388102"/>
            <a:ext cx="145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False / True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DCEB9C-32CB-4A95-8F3B-46BF1E9922DB}"/>
              </a:ext>
            </a:extLst>
          </p:cNvPr>
          <p:cNvSpPr/>
          <p:nvPr/>
        </p:nvSpPr>
        <p:spPr>
          <a:xfrm>
            <a:off x="8117089" y="590405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8.2:  1551 / 3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495C0C-F421-4EA6-9338-8BD2B0AFF32E}"/>
              </a:ext>
            </a:extLst>
          </p:cNvPr>
          <p:cNvSpPr/>
          <p:nvPr/>
        </p:nvSpPr>
        <p:spPr>
          <a:xfrm>
            <a:off x="10426554" y="589056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8.3:  1449 / 105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75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6845CC1-C61D-462F-88A2-E1E524CF4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" t="31631" r="2669" b="56999"/>
          <a:stretch/>
        </p:blipFill>
        <p:spPr>
          <a:xfrm>
            <a:off x="43144" y="1246181"/>
            <a:ext cx="11903691" cy="11491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3D9558-DB35-4817-9BA5-B289D62A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8" y="3657601"/>
            <a:ext cx="11877268" cy="18387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C2B77F-0BF9-499B-AB69-CE48B766ECCB}"/>
              </a:ext>
            </a:extLst>
          </p:cNvPr>
          <p:cNvSpPr txBox="1"/>
          <p:nvPr/>
        </p:nvSpPr>
        <p:spPr>
          <a:xfrm>
            <a:off x="477078" y="457199"/>
            <a:ext cx="884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MCS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2410D7-76C8-4F4A-A4AF-113ED1CD1702}"/>
              </a:ext>
            </a:extLst>
          </p:cNvPr>
          <p:cNvSpPr txBox="1"/>
          <p:nvPr/>
        </p:nvSpPr>
        <p:spPr>
          <a:xfrm>
            <a:off x="234658" y="3429000"/>
            <a:ext cx="3349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MCS</a:t>
            </a:r>
            <a:r>
              <a:rPr lang="zh-TW" altLang="en-US" sz="2400" dirty="0"/>
              <a:t> </a:t>
            </a:r>
            <a:r>
              <a:rPr lang="en-US" altLang="zh-TW" sz="2400" dirty="0"/>
              <a:t>of </a:t>
            </a:r>
            <a:r>
              <a:rPr lang="en-US" altLang="zh-TW" sz="2400" dirty="0" err="1"/>
              <a:t>MurckoScaffold</a:t>
            </a: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D0A840-8EAE-40A0-B4A9-7860DB1E935E}"/>
              </a:ext>
            </a:extLst>
          </p:cNvPr>
          <p:cNvSpPr/>
          <p:nvPr/>
        </p:nvSpPr>
        <p:spPr>
          <a:xfrm>
            <a:off x="366991" y="5724942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8.4:  1478 / 76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AF9ECC-BC9A-45A5-9D44-C61966394FAA}"/>
              </a:ext>
            </a:extLst>
          </p:cNvPr>
          <p:cNvSpPr/>
          <p:nvPr/>
        </p:nvSpPr>
        <p:spPr>
          <a:xfrm>
            <a:off x="2688365" y="5724942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8.5:  1477 / 77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285E66-430A-4E27-AAA0-7086A822E58D}"/>
              </a:ext>
            </a:extLst>
          </p:cNvPr>
          <p:cNvSpPr/>
          <p:nvPr/>
        </p:nvSpPr>
        <p:spPr>
          <a:xfrm>
            <a:off x="5324795" y="5724942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8.6:  1524 / 30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17C5F8-C0E1-4FCE-B040-98D2777C5820}"/>
              </a:ext>
            </a:extLst>
          </p:cNvPr>
          <p:cNvSpPr/>
          <p:nvPr/>
        </p:nvSpPr>
        <p:spPr>
          <a:xfrm>
            <a:off x="7756629" y="5724942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8.7:  1531 / 23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7FFD3B-7127-4593-B394-145D56608F99}"/>
              </a:ext>
            </a:extLst>
          </p:cNvPr>
          <p:cNvSpPr/>
          <p:nvPr/>
        </p:nvSpPr>
        <p:spPr>
          <a:xfrm>
            <a:off x="10188463" y="5724942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8.8:  1532 / 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24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AE9C1F4-8652-4659-B2EC-C37C4886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t="55235" r="2472" b="29687"/>
          <a:stretch/>
        </p:blipFill>
        <p:spPr>
          <a:xfrm>
            <a:off x="222340" y="1414596"/>
            <a:ext cx="11747318" cy="14975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2554A56-C097-499C-B2B9-EC409A2FF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6"/>
          <a:stretch/>
        </p:blipFill>
        <p:spPr>
          <a:xfrm>
            <a:off x="343712" y="4223220"/>
            <a:ext cx="11504576" cy="165080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2F3D052-E7EB-4215-AF75-E991478A146A}"/>
              </a:ext>
            </a:extLst>
          </p:cNvPr>
          <p:cNvSpPr txBox="1"/>
          <p:nvPr/>
        </p:nvSpPr>
        <p:spPr>
          <a:xfrm>
            <a:off x="477078" y="457199"/>
            <a:ext cx="884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MCS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1B5AE8-479A-4F8B-8267-91B451D9A245}"/>
              </a:ext>
            </a:extLst>
          </p:cNvPr>
          <p:cNvSpPr txBox="1"/>
          <p:nvPr/>
        </p:nvSpPr>
        <p:spPr>
          <a:xfrm>
            <a:off x="222340" y="3945836"/>
            <a:ext cx="3349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MCS</a:t>
            </a:r>
            <a:r>
              <a:rPr lang="zh-TW" altLang="en-US" sz="2400" dirty="0"/>
              <a:t> </a:t>
            </a:r>
            <a:r>
              <a:rPr lang="en-US" altLang="zh-TW" sz="2400" dirty="0"/>
              <a:t>of </a:t>
            </a:r>
            <a:r>
              <a:rPr lang="en-US" altLang="zh-TW" sz="2400" dirty="0" err="1"/>
              <a:t>MurckoScaffold</a:t>
            </a: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6B5074-9FF8-42B6-BF84-A02F7C434247}"/>
              </a:ext>
            </a:extLst>
          </p:cNvPr>
          <p:cNvSpPr/>
          <p:nvPr/>
        </p:nvSpPr>
        <p:spPr>
          <a:xfrm>
            <a:off x="477078" y="608251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8.9:  1551 / 3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5D4FE8-BB62-4FF9-9BB7-659148B4AE64}"/>
              </a:ext>
            </a:extLst>
          </p:cNvPr>
          <p:cNvSpPr/>
          <p:nvPr/>
        </p:nvSpPr>
        <p:spPr>
          <a:xfrm>
            <a:off x="2768454" y="6082511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13.1:  1425 / 129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0104E3-A276-476E-9281-7AEAC66373AE}"/>
              </a:ext>
            </a:extLst>
          </p:cNvPr>
          <p:cNvSpPr/>
          <p:nvPr/>
        </p:nvSpPr>
        <p:spPr>
          <a:xfrm>
            <a:off x="5347523" y="6123851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13.2:  1437 / 117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1E73F5-1706-47CB-B495-2CCA212A4D1B}"/>
              </a:ext>
            </a:extLst>
          </p:cNvPr>
          <p:cNvSpPr/>
          <p:nvPr/>
        </p:nvSpPr>
        <p:spPr>
          <a:xfrm>
            <a:off x="7647100" y="6082511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24.1:  1423 / 131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732F00-B504-44C8-BFF3-9A777EC2A299}"/>
              </a:ext>
            </a:extLst>
          </p:cNvPr>
          <p:cNvSpPr/>
          <p:nvPr/>
        </p:nvSpPr>
        <p:spPr>
          <a:xfrm>
            <a:off x="10108919" y="608251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24.2:  1544 /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698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F95039-BE69-4D81-AF50-126861092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23" b="5314"/>
          <a:stretch/>
        </p:blipFill>
        <p:spPr>
          <a:xfrm>
            <a:off x="157686" y="1449178"/>
            <a:ext cx="11783077" cy="13538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5CE9D7-90B4-4944-8273-3A89AF3A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0" y="3985591"/>
            <a:ext cx="11911200" cy="180892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E20ABA-24F1-4918-939F-64129641889A}"/>
              </a:ext>
            </a:extLst>
          </p:cNvPr>
          <p:cNvSpPr txBox="1"/>
          <p:nvPr/>
        </p:nvSpPr>
        <p:spPr>
          <a:xfrm>
            <a:off x="477078" y="457199"/>
            <a:ext cx="884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MCS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B79C9A-5884-4B9B-A521-4386E6778AD5}"/>
              </a:ext>
            </a:extLst>
          </p:cNvPr>
          <p:cNvSpPr txBox="1"/>
          <p:nvPr/>
        </p:nvSpPr>
        <p:spPr>
          <a:xfrm>
            <a:off x="258585" y="3616259"/>
            <a:ext cx="3349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MCS</a:t>
            </a:r>
            <a:r>
              <a:rPr lang="zh-TW" altLang="en-US" sz="2400" dirty="0"/>
              <a:t> </a:t>
            </a:r>
            <a:r>
              <a:rPr lang="en-US" altLang="zh-TW" sz="2400" dirty="0"/>
              <a:t>of </a:t>
            </a:r>
            <a:r>
              <a:rPr lang="en-US" altLang="zh-TW" sz="2400" dirty="0" err="1"/>
              <a:t>MurckoScaffold</a:t>
            </a: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A010B3-A9E3-44E0-AE8E-81A28D73F32A}"/>
              </a:ext>
            </a:extLst>
          </p:cNvPr>
          <p:cNvSpPr/>
          <p:nvPr/>
        </p:nvSpPr>
        <p:spPr>
          <a:xfrm>
            <a:off x="339638" y="5977594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24.3:  1535 / 19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F6A69F-0661-452B-8083-15FCB3B9E4FD}"/>
              </a:ext>
            </a:extLst>
          </p:cNvPr>
          <p:cNvSpPr/>
          <p:nvPr/>
        </p:nvSpPr>
        <p:spPr>
          <a:xfrm>
            <a:off x="2778357" y="5977594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24.4:  1513 / 41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E62BA4-B470-4D7D-9D3B-71BF5F85A6F8}"/>
              </a:ext>
            </a:extLst>
          </p:cNvPr>
          <p:cNvSpPr/>
          <p:nvPr/>
        </p:nvSpPr>
        <p:spPr>
          <a:xfrm>
            <a:off x="5266285" y="600165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24.5:  1501 / 53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64C871-3B6D-49DF-B69A-1DF7E0A5AB3D}"/>
              </a:ext>
            </a:extLst>
          </p:cNvPr>
          <p:cNvSpPr/>
          <p:nvPr/>
        </p:nvSpPr>
        <p:spPr>
          <a:xfrm>
            <a:off x="7766781" y="5977594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24.6:  1539 / 15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6E2ADD-69AD-4904-BC1A-72176F7ECC12}"/>
              </a:ext>
            </a:extLst>
          </p:cNvPr>
          <p:cNvSpPr/>
          <p:nvPr/>
        </p:nvSpPr>
        <p:spPr>
          <a:xfrm>
            <a:off x="10192933" y="5977594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24.7:  1540 / 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684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4312FFF-19D8-424D-800D-00843D05A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43" b="17451"/>
          <a:stretch/>
        </p:blipFill>
        <p:spPr>
          <a:xfrm>
            <a:off x="147137" y="188844"/>
            <a:ext cx="11897725" cy="10535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517560-06E5-4BA8-8C50-AE7EBA75EC6A}"/>
              </a:ext>
            </a:extLst>
          </p:cNvPr>
          <p:cNvSpPr/>
          <p:nvPr/>
        </p:nvSpPr>
        <p:spPr>
          <a:xfrm>
            <a:off x="147137" y="1452531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8.1:  1536 / 18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C18D79-F20D-419E-BC0A-42DCDECA9A02}"/>
              </a:ext>
            </a:extLst>
          </p:cNvPr>
          <p:cNvSpPr/>
          <p:nvPr/>
        </p:nvSpPr>
        <p:spPr>
          <a:xfrm>
            <a:off x="2476067" y="1452531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8.10:  1393 / 161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E221D3-1804-4713-AC19-0E9659555892}"/>
              </a:ext>
            </a:extLst>
          </p:cNvPr>
          <p:cNvSpPr/>
          <p:nvPr/>
        </p:nvSpPr>
        <p:spPr>
          <a:xfrm>
            <a:off x="5268360" y="143904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8.11:  1510 / 44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94C259-8920-42CD-ADC0-6400F87BDAD6}"/>
              </a:ext>
            </a:extLst>
          </p:cNvPr>
          <p:cNvSpPr/>
          <p:nvPr/>
        </p:nvSpPr>
        <p:spPr>
          <a:xfrm>
            <a:off x="7943635" y="145253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8.2:  1551 / 3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8B357-E661-403D-91B1-C25623141459}"/>
              </a:ext>
            </a:extLst>
          </p:cNvPr>
          <p:cNvSpPr/>
          <p:nvPr/>
        </p:nvSpPr>
        <p:spPr>
          <a:xfrm>
            <a:off x="10253100" y="143904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8.3:  1449 / 105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1AD6D60-18B6-42C4-835C-63BAD6143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" t="17837" r="1891" b="24865"/>
          <a:stretch/>
        </p:blipFill>
        <p:spPr>
          <a:xfrm>
            <a:off x="279470" y="1868805"/>
            <a:ext cx="11765392" cy="107511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867559E-B163-4AD6-9C8A-6A0028DAB428}"/>
              </a:ext>
            </a:extLst>
          </p:cNvPr>
          <p:cNvSpPr/>
          <p:nvPr/>
        </p:nvSpPr>
        <p:spPr>
          <a:xfrm>
            <a:off x="147137" y="3038206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8.4:  1478 / 76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BB030A-80E7-4481-A85D-D39AEA3EBAB6}"/>
              </a:ext>
            </a:extLst>
          </p:cNvPr>
          <p:cNvSpPr/>
          <p:nvPr/>
        </p:nvSpPr>
        <p:spPr>
          <a:xfrm>
            <a:off x="2578971" y="3059668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8.5:  1477 / 77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B88553-D6F8-4A98-B904-8FB2BC221291}"/>
              </a:ext>
            </a:extLst>
          </p:cNvPr>
          <p:cNvSpPr/>
          <p:nvPr/>
        </p:nvSpPr>
        <p:spPr>
          <a:xfrm>
            <a:off x="5324794" y="3059668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8.6:  1524 / 30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61CDAC-FE0C-46F0-B81A-2A061D578D32}"/>
              </a:ext>
            </a:extLst>
          </p:cNvPr>
          <p:cNvSpPr/>
          <p:nvPr/>
        </p:nvSpPr>
        <p:spPr>
          <a:xfrm>
            <a:off x="7943635" y="3059668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8.7:  1531 / 23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03F59C0-79DD-4455-87F5-6FE9D85A8D4A}"/>
              </a:ext>
            </a:extLst>
          </p:cNvPr>
          <p:cNvSpPr/>
          <p:nvPr/>
        </p:nvSpPr>
        <p:spPr>
          <a:xfrm>
            <a:off x="10370119" y="3059668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8.8:  1532 / 22</a:t>
            </a:r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024D97F-3BBA-48CB-A1B8-7A37CAAC4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6" t="30159" r="1266" b="18664"/>
          <a:stretch/>
        </p:blipFill>
        <p:spPr>
          <a:xfrm>
            <a:off x="218296" y="3555916"/>
            <a:ext cx="11755406" cy="87464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BC4097F5-80C0-4863-89C8-0EFABD8DF930}"/>
              </a:ext>
            </a:extLst>
          </p:cNvPr>
          <p:cNvSpPr/>
          <p:nvPr/>
        </p:nvSpPr>
        <p:spPr>
          <a:xfrm>
            <a:off x="422555" y="455747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8.9:  1551 / 3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8A1B0B8-0833-42F9-95C9-816CBB44B341}"/>
              </a:ext>
            </a:extLst>
          </p:cNvPr>
          <p:cNvSpPr/>
          <p:nvPr/>
        </p:nvSpPr>
        <p:spPr>
          <a:xfrm>
            <a:off x="2713931" y="4557476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13.1:  1425 / 129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B1F09A1-5FAE-4C63-B9DE-EDEB5ABE9746}"/>
              </a:ext>
            </a:extLst>
          </p:cNvPr>
          <p:cNvSpPr/>
          <p:nvPr/>
        </p:nvSpPr>
        <p:spPr>
          <a:xfrm>
            <a:off x="5293000" y="4598816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13.2:  1437 / 117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BCDE0C9-33FB-4530-9432-892B5F4D828A}"/>
              </a:ext>
            </a:extLst>
          </p:cNvPr>
          <p:cNvSpPr/>
          <p:nvPr/>
        </p:nvSpPr>
        <p:spPr>
          <a:xfrm>
            <a:off x="7592577" y="4557476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24.1:  1423 / 131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9DBBEF4-D2B0-40E8-BE83-E468EE503A37}"/>
              </a:ext>
            </a:extLst>
          </p:cNvPr>
          <p:cNvSpPr/>
          <p:nvPr/>
        </p:nvSpPr>
        <p:spPr>
          <a:xfrm>
            <a:off x="10054396" y="4557476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24.2:  1544 / 10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FCB572C4-AF2F-42E1-8C1B-2A66D83F1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" t="12564" r="1168" b="8241"/>
          <a:stretch/>
        </p:blipFill>
        <p:spPr>
          <a:xfrm>
            <a:off x="340643" y="4926808"/>
            <a:ext cx="11633059" cy="1432569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3B353EC-4C7C-4635-A171-9DA01F20F805}"/>
              </a:ext>
            </a:extLst>
          </p:cNvPr>
          <p:cNvSpPr/>
          <p:nvPr/>
        </p:nvSpPr>
        <p:spPr>
          <a:xfrm>
            <a:off x="339000" y="631803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24.3:  1535 / 19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2BE439F-503D-45E0-BD0F-06B1D651D62B}"/>
              </a:ext>
            </a:extLst>
          </p:cNvPr>
          <p:cNvSpPr/>
          <p:nvPr/>
        </p:nvSpPr>
        <p:spPr>
          <a:xfrm>
            <a:off x="2777719" y="631803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24.4:  1513 / 41</a:t>
            </a:r>
            <a:endParaRPr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58F5EAB-CBF6-4528-A042-52B6D325D260}"/>
              </a:ext>
            </a:extLst>
          </p:cNvPr>
          <p:cNvSpPr/>
          <p:nvPr/>
        </p:nvSpPr>
        <p:spPr>
          <a:xfrm>
            <a:off x="5265647" y="6342093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24.5:  1501 / 53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7DBBC31-0435-407D-A15E-0BF61859795E}"/>
              </a:ext>
            </a:extLst>
          </p:cNvPr>
          <p:cNvSpPr/>
          <p:nvPr/>
        </p:nvSpPr>
        <p:spPr>
          <a:xfrm>
            <a:off x="7766143" y="631803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24.6:  1539 / 15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323C50A-5EC4-449D-AAE8-4862045BE22B}"/>
              </a:ext>
            </a:extLst>
          </p:cNvPr>
          <p:cNvSpPr/>
          <p:nvPr/>
        </p:nvSpPr>
        <p:spPr>
          <a:xfrm>
            <a:off x="10192295" y="631803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24.7:  1540 / 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707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F74C3-E436-4CEB-AB62-C8F9A698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" y="252444"/>
            <a:ext cx="5817637" cy="857185"/>
          </a:xfrm>
        </p:spPr>
        <p:txBody>
          <a:bodyPr>
            <a:normAutofit fontScale="90000"/>
          </a:bodyPr>
          <a:lstStyle/>
          <a:p>
            <a:r>
              <a:rPr lang="en-US" altLang="zh-TW" sz="3600" dirty="0"/>
              <a:t>Last time…WWL</a:t>
            </a:r>
            <a:r>
              <a:rPr lang="zh-TW" altLang="en-US" sz="3600" dirty="0"/>
              <a:t> </a:t>
            </a:r>
            <a:r>
              <a:rPr lang="en-US" altLang="zh-TW" sz="3600" dirty="0"/>
              <a:t>distance matrix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371EAF-DEBD-475F-AC53-C6FF10BF9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1058331" cy="5250106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Shape: (sample, feature)= N*N (1553*1553)</a:t>
            </a:r>
          </a:p>
          <a:p>
            <a:r>
              <a:rPr lang="en-US" altLang="zh-TW" dirty="0"/>
              <a:t>Value: positive, except diagonal elements</a:t>
            </a:r>
          </a:p>
          <a:p>
            <a:r>
              <a:rPr lang="en-US" altLang="zh-TW" dirty="0"/>
              <a:t>Calculate outlier by:</a:t>
            </a:r>
          </a:p>
          <a:p>
            <a:pPr lvl="1"/>
            <a:r>
              <a:rPr lang="en-US" altLang="zh-TW" dirty="0"/>
              <a:t>1. </a:t>
            </a:r>
            <a:r>
              <a:rPr lang="en-US" altLang="zh-TW" dirty="0" err="1"/>
              <a:t>iqr</a:t>
            </a:r>
            <a:r>
              <a:rPr lang="en-US" altLang="zh-TW" dirty="0"/>
              <a:t> = q3 - q1, remove sample &gt; q3 + 1.5 * </a:t>
            </a:r>
            <a:r>
              <a:rPr lang="en-US" altLang="zh-TW" dirty="0" err="1"/>
              <a:t>iqr</a:t>
            </a:r>
            <a:r>
              <a:rPr lang="en-US" altLang="zh-TW" dirty="0"/>
              <a:t> &amp; sample &lt; q1 - 1.5 * </a:t>
            </a:r>
            <a:r>
              <a:rPr lang="en-US" altLang="zh-TW" dirty="0" err="1"/>
              <a:t>iqr</a:t>
            </a:r>
            <a:endParaRPr lang="en-US" altLang="zh-TW" dirty="0"/>
          </a:p>
          <a:p>
            <a:pPr lvl="1"/>
            <a:r>
              <a:rPr lang="en-US" altLang="zh-TW" dirty="0"/>
              <a:t>Red means outliers removed, black means total original samples in highlight cluster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2.  Local outlier factor (in </a:t>
            </a:r>
            <a:r>
              <a:rPr lang="en-US" altLang="zh-TW" dirty="0" err="1"/>
              <a:t>sklearn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/>
              <a:t>Not obvious</a:t>
            </a:r>
          </a:p>
          <a:p>
            <a:pPr lvl="1"/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C8B50E5-09D3-44EC-A414-88AED02E46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85777" y="3239669"/>
          <a:ext cx="86204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327">
                  <a:extLst>
                    <a:ext uri="{9D8B030D-6E8A-4147-A177-3AD203B41FA5}">
                      <a16:colId xmlns:a16="http://schemas.microsoft.com/office/drawing/2014/main" val="321947094"/>
                    </a:ext>
                  </a:extLst>
                </a:gridCol>
                <a:gridCol w="1091681">
                  <a:extLst>
                    <a:ext uri="{9D8B030D-6E8A-4147-A177-3AD203B41FA5}">
                      <a16:colId xmlns:a16="http://schemas.microsoft.com/office/drawing/2014/main" val="4059459970"/>
                    </a:ext>
                  </a:extLst>
                </a:gridCol>
                <a:gridCol w="1026368">
                  <a:extLst>
                    <a:ext uri="{9D8B030D-6E8A-4147-A177-3AD203B41FA5}">
                      <a16:colId xmlns:a16="http://schemas.microsoft.com/office/drawing/2014/main" val="2608473415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340832277"/>
                    </a:ext>
                  </a:extLst>
                </a:gridCol>
                <a:gridCol w="828809">
                  <a:extLst>
                    <a:ext uri="{9D8B030D-6E8A-4147-A177-3AD203B41FA5}">
                      <a16:colId xmlns:a16="http://schemas.microsoft.com/office/drawing/2014/main" val="893550076"/>
                    </a:ext>
                  </a:extLst>
                </a:gridCol>
                <a:gridCol w="958864">
                  <a:extLst>
                    <a:ext uri="{9D8B030D-6E8A-4147-A177-3AD203B41FA5}">
                      <a16:colId xmlns:a16="http://schemas.microsoft.com/office/drawing/2014/main" val="3555590822"/>
                    </a:ext>
                  </a:extLst>
                </a:gridCol>
                <a:gridCol w="958864">
                  <a:extLst>
                    <a:ext uri="{9D8B030D-6E8A-4147-A177-3AD203B41FA5}">
                      <a16:colId xmlns:a16="http://schemas.microsoft.com/office/drawing/2014/main" val="3874062707"/>
                    </a:ext>
                  </a:extLst>
                </a:gridCol>
                <a:gridCol w="958864">
                  <a:extLst>
                    <a:ext uri="{9D8B030D-6E8A-4147-A177-3AD203B41FA5}">
                      <a16:colId xmlns:a16="http://schemas.microsoft.com/office/drawing/2014/main" val="652847406"/>
                    </a:ext>
                  </a:extLst>
                </a:gridCol>
                <a:gridCol w="958864">
                  <a:extLst>
                    <a:ext uri="{9D8B030D-6E8A-4147-A177-3AD203B41FA5}">
                      <a16:colId xmlns:a16="http://schemas.microsoft.com/office/drawing/2014/main" val="605265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Group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81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fastermsc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3/27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18/199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1/6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11/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14/476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7/132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69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Group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hbdscan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47/993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4/126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2/25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10/11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Group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10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kmeans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5/47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33/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6/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1/46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18/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6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23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71888E-5959-44BC-A96C-FE8CD76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09" y="177799"/>
            <a:ext cx="2464837" cy="801202"/>
          </a:xfrm>
        </p:spPr>
        <p:txBody>
          <a:bodyPr/>
          <a:lstStyle/>
          <a:p>
            <a:r>
              <a:rPr lang="en-US" altLang="zh-TW" dirty="0"/>
              <a:t>IQR result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33BF16-F882-404C-B196-782F6FE9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3" y="979000"/>
            <a:ext cx="5852172" cy="43891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DCCAFAF-19D9-468E-9AA2-1A84D2C8A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75" y="979000"/>
            <a:ext cx="5852172" cy="43891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60DDED-1200-4951-9F07-83D6F08AB5EF}"/>
              </a:ext>
            </a:extLst>
          </p:cNvPr>
          <p:cNvSpPr/>
          <p:nvPr/>
        </p:nvSpPr>
        <p:spPr>
          <a:xfrm>
            <a:off x="374993" y="5368129"/>
            <a:ext cx="1446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0.9722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Valid: 0.9498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Test: 0.7436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96F83F-F985-4F61-9449-B0E2B5159D72}"/>
              </a:ext>
            </a:extLst>
          </p:cNvPr>
          <p:cNvSpPr/>
          <p:nvPr/>
        </p:nvSpPr>
        <p:spPr>
          <a:xfrm>
            <a:off x="10482730" y="5476480"/>
            <a:ext cx="1446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RMSE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Train: 0.2366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Valid: 0.3157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Test: 0.7129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4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7F6061DF-B3C7-4A28-8749-2BC5442D4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3" t="26335" r="82379"/>
          <a:stretch/>
        </p:blipFill>
        <p:spPr>
          <a:xfrm>
            <a:off x="2893648" y="1395668"/>
            <a:ext cx="1830981" cy="179623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01F4D2-A419-4D12-AA7E-B422F8FF09A0}"/>
              </a:ext>
            </a:extLst>
          </p:cNvPr>
          <p:cNvSpPr txBox="1"/>
          <p:nvPr/>
        </p:nvSpPr>
        <p:spPr>
          <a:xfrm>
            <a:off x="66472" y="304696"/>
            <a:ext cx="265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Kmeans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group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(33/33)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84867D9-0119-404E-B500-325BAEAD6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34" t="26961"/>
          <a:stretch/>
        </p:blipFill>
        <p:spPr>
          <a:xfrm>
            <a:off x="2037455" y="4797990"/>
            <a:ext cx="2224175" cy="166052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4A6CB95-D30A-4F84-B010-A4665DF85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84" t="27060" r="60258"/>
          <a:stretch/>
        </p:blipFill>
        <p:spPr>
          <a:xfrm>
            <a:off x="4754429" y="4676027"/>
            <a:ext cx="2372294" cy="177856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77DF98A-EE7D-462A-AB12-1FE88F01E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59" t="16341" r="62576"/>
          <a:stretch/>
        </p:blipFill>
        <p:spPr>
          <a:xfrm>
            <a:off x="5094977" y="1258803"/>
            <a:ext cx="1763485" cy="20399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9F90995-8132-4020-A8EC-5BE2D29E54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056" t="20723" r="24005"/>
          <a:stretch/>
        </p:blipFill>
        <p:spPr>
          <a:xfrm>
            <a:off x="7385987" y="1365646"/>
            <a:ext cx="1455579" cy="193309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B6FA394-DAB9-434F-9CCF-5572D4E13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35" r="80293"/>
          <a:stretch/>
        </p:blipFill>
        <p:spPr>
          <a:xfrm>
            <a:off x="7782251" y="4332016"/>
            <a:ext cx="2372294" cy="21225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D01D4C-D18C-4D30-B851-29DB1BE8E93B}"/>
              </a:ext>
            </a:extLst>
          </p:cNvPr>
          <p:cNvSpPr/>
          <p:nvPr/>
        </p:nvSpPr>
        <p:spPr>
          <a:xfrm>
            <a:off x="2808513" y="1156996"/>
            <a:ext cx="6363479" cy="22441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F55E23-6A26-4A5D-9100-7C37481B164C}"/>
              </a:ext>
            </a:extLst>
          </p:cNvPr>
          <p:cNvSpPr/>
          <p:nvPr/>
        </p:nvSpPr>
        <p:spPr>
          <a:xfrm>
            <a:off x="1968758" y="4332016"/>
            <a:ext cx="8322907" cy="23312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8EB96C5-C1A8-4172-B2D0-83782F5C33F8}"/>
              </a:ext>
            </a:extLst>
          </p:cNvPr>
          <p:cNvSpPr txBox="1"/>
          <p:nvPr/>
        </p:nvSpPr>
        <p:spPr>
          <a:xfrm>
            <a:off x="9563879" y="1156996"/>
            <a:ext cx="11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8.1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2BF9D35-12B5-45FA-91D1-7ACE99B4219B}"/>
              </a:ext>
            </a:extLst>
          </p:cNvPr>
          <p:cNvSpPr txBox="1"/>
          <p:nvPr/>
        </p:nvSpPr>
        <p:spPr>
          <a:xfrm>
            <a:off x="10683551" y="5336523"/>
            <a:ext cx="11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8.2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031FC8-F6AF-4D6D-8F31-ED57A01253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24" y="1851099"/>
            <a:ext cx="2063224" cy="181563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990949F-AC6B-403A-AD71-26228B7DE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352" y="2981464"/>
            <a:ext cx="2809049" cy="137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6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3845B2E-F89A-42B1-9FE5-02ED0A796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t="24490" r="60817"/>
          <a:stretch/>
        </p:blipFill>
        <p:spPr>
          <a:xfrm>
            <a:off x="135070" y="478819"/>
            <a:ext cx="2239347" cy="18412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F68104-8082-4F26-BD8A-D41DE6AC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96"/>
          <a:stretch/>
        </p:blipFill>
        <p:spPr>
          <a:xfrm>
            <a:off x="2374417" y="598666"/>
            <a:ext cx="2274005" cy="18412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38846A0-7369-4F8B-B816-FC1CA41D0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496"/>
          <a:stretch/>
        </p:blipFill>
        <p:spPr>
          <a:xfrm>
            <a:off x="4748984" y="478819"/>
            <a:ext cx="2365453" cy="18412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A5D8D06-F7C8-42E5-9A1F-7488596AA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6" t="27551" r="81633"/>
          <a:stretch/>
        </p:blipFill>
        <p:spPr>
          <a:xfrm>
            <a:off x="7122031" y="673310"/>
            <a:ext cx="1959429" cy="17665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8CC5F3-AE40-48B4-AD08-094966066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69" t="29528" r="18884"/>
          <a:stretch/>
        </p:blipFill>
        <p:spPr>
          <a:xfrm>
            <a:off x="9297731" y="598666"/>
            <a:ext cx="2640526" cy="17352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22F20D-E27C-473A-AFD1-62F194DF17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903" t="20729"/>
          <a:stretch/>
        </p:blipFill>
        <p:spPr>
          <a:xfrm>
            <a:off x="9622097" y="3477313"/>
            <a:ext cx="2174520" cy="19330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6C896B6-E6A6-4E91-A457-0AEC0639A3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806" t="21371" r="2605"/>
          <a:stretch/>
        </p:blipFill>
        <p:spPr>
          <a:xfrm>
            <a:off x="7313257" y="3441594"/>
            <a:ext cx="1859566" cy="20045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AF347C-434C-451E-B66A-F5FA6A0DFD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667" t="26335" r="63801"/>
          <a:stretch/>
        </p:blipFill>
        <p:spPr>
          <a:xfrm>
            <a:off x="5165589" y="3456830"/>
            <a:ext cx="1604338" cy="188610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66C3C1-F44B-4A7A-9811-92A9711AE9F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684" t="17092" r="41722"/>
          <a:stretch/>
        </p:blipFill>
        <p:spPr>
          <a:xfrm>
            <a:off x="256718" y="3335298"/>
            <a:ext cx="2023189" cy="202163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4FBF5A6-01F4-4566-B8E2-80A71B4D56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174" t="19294" r="40995"/>
          <a:stretch/>
        </p:blipFill>
        <p:spPr>
          <a:xfrm>
            <a:off x="2705711" y="3515692"/>
            <a:ext cx="2034074" cy="184124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7AF3248-9E4F-4F57-B6ED-A7753C33793E}"/>
              </a:ext>
            </a:extLst>
          </p:cNvPr>
          <p:cNvSpPr/>
          <p:nvPr/>
        </p:nvSpPr>
        <p:spPr>
          <a:xfrm>
            <a:off x="165355" y="233266"/>
            <a:ext cx="11772902" cy="218336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23FF5C-4308-4ADE-AA35-93475D6128C2}"/>
              </a:ext>
            </a:extLst>
          </p:cNvPr>
          <p:cNvSpPr/>
          <p:nvPr/>
        </p:nvSpPr>
        <p:spPr>
          <a:xfrm>
            <a:off x="209549" y="3346486"/>
            <a:ext cx="11772902" cy="21124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4246E5-FAD0-4E08-8C6E-DA02717C0296}"/>
              </a:ext>
            </a:extLst>
          </p:cNvPr>
          <p:cNvSpPr txBox="1"/>
          <p:nvPr/>
        </p:nvSpPr>
        <p:spPr>
          <a:xfrm>
            <a:off x="10862779" y="3428787"/>
            <a:ext cx="11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8.4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93389B0-6632-4814-A6E1-4FBA3F7D54C0}"/>
              </a:ext>
            </a:extLst>
          </p:cNvPr>
          <p:cNvSpPr txBox="1"/>
          <p:nvPr/>
        </p:nvSpPr>
        <p:spPr>
          <a:xfrm>
            <a:off x="10771416" y="227045"/>
            <a:ext cx="11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8.3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A5E62F-14F5-4C94-A484-7E93AA2D3E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3040" y="2059296"/>
            <a:ext cx="2193222" cy="110377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22B8A30-EBF4-477F-B893-6B35F07D7F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2668" y="5458936"/>
            <a:ext cx="1974042" cy="12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7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3C00F2D-550C-43D6-9643-9B06FAC45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1" t="9821"/>
          <a:stretch/>
        </p:blipFill>
        <p:spPr>
          <a:xfrm>
            <a:off x="957716" y="733212"/>
            <a:ext cx="2023190" cy="185295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F8FE113-F8F3-4A0B-80EF-49872414A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83" t="25319" r="19949"/>
          <a:stretch/>
        </p:blipFill>
        <p:spPr>
          <a:xfrm>
            <a:off x="3038891" y="769663"/>
            <a:ext cx="2397968" cy="18210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6028237-7285-471E-8E44-3B17A5204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8" t="20347" r="80256"/>
          <a:stretch/>
        </p:blipFill>
        <p:spPr>
          <a:xfrm>
            <a:off x="5747438" y="720139"/>
            <a:ext cx="2220685" cy="18790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D15EF96-F591-4BA2-AEC0-7285675A6E40}"/>
              </a:ext>
            </a:extLst>
          </p:cNvPr>
          <p:cNvSpPr/>
          <p:nvPr/>
        </p:nvSpPr>
        <p:spPr>
          <a:xfrm>
            <a:off x="724676" y="675689"/>
            <a:ext cx="7346304" cy="191047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6AD6F1F-19E9-44C3-888E-1BED3CE62629}"/>
              </a:ext>
            </a:extLst>
          </p:cNvPr>
          <p:cNvSpPr txBox="1"/>
          <p:nvPr/>
        </p:nvSpPr>
        <p:spPr>
          <a:xfrm>
            <a:off x="8198331" y="769663"/>
            <a:ext cx="11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8.5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84325E6-87F8-4F1D-94BF-A828C6E3B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827" y="1959428"/>
            <a:ext cx="2447908" cy="100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2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2CECA66-680B-4A47-A935-729CC84F7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0" t="25419" r="21467"/>
          <a:stretch/>
        </p:blipFill>
        <p:spPr>
          <a:xfrm>
            <a:off x="348622" y="608441"/>
            <a:ext cx="2072987" cy="18185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783E3B-75B3-4711-9E85-580B97CA1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3" r="81556"/>
          <a:stretch/>
        </p:blipFill>
        <p:spPr>
          <a:xfrm>
            <a:off x="6570460" y="633055"/>
            <a:ext cx="2248678" cy="19330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1BDE40-8AAA-4ED0-A49F-08FF1DDFC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28" t="28827" r="42372"/>
          <a:stretch/>
        </p:blipFill>
        <p:spPr>
          <a:xfrm>
            <a:off x="2485916" y="736974"/>
            <a:ext cx="1828799" cy="173549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9294121-91CB-4763-81D0-63BFCC240F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2" t="14286" r="80255"/>
          <a:stretch/>
        </p:blipFill>
        <p:spPr>
          <a:xfrm>
            <a:off x="8867372" y="537463"/>
            <a:ext cx="2304659" cy="209005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7A87FC-23D5-4888-9B05-ADC2354481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6" t="28380" r="84847"/>
          <a:stretch/>
        </p:blipFill>
        <p:spPr>
          <a:xfrm>
            <a:off x="7252218" y="3928741"/>
            <a:ext cx="1386401" cy="21269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6E94989-4AC9-4C82-B4A1-F4960C90F6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10" t="31824" r="85373"/>
          <a:stretch/>
        </p:blipFill>
        <p:spPr>
          <a:xfrm>
            <a:off x="8867372" y="3992806"/>
            <a:ext cx="1369268" cy="20480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7893D14-9F2C-4CAC-9D8B-C4FA94D857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288"/>
          <a:stretch/>
        </p:blipFill>
        <p:spPr>
          <a:xfrm>
            <a:off x="1181607" y="4056873"/>
            <a:ext cx="1116342" cy="191989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79E63F9-206B-4ADA-8D32-D5DC041C9E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9949"/>
          <a:stretch/>
        </p:blipFill>
        <p:spPr>
          <a:xfrm>
            <a:off x="2297949" y="3712054"/>
            <a:ext cx="2225917" cy="22202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7EA1FD9-503A-4B49-AE1B-6966F12BEC6D}"/>
              </a:ext>
            </a:extLst>
          </p:cNvPr>
          <p:cNvSpPr/>
          <p:nvPr/>
        </p:nvSpPr>
        <p:spPr>
          <a:xfrm>
            <a:off x="270586" y="439247"/>
            <a:ext cx="4044129" cy="21124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DB26AD-36DD-4399-A0F5-DDD7986A8E86}"/>
              </a:ext>
            </a:extLst>
          </p:cNvPr>
          <p:cNvSpPr/>
          <p:nvPr/>
        </p:nvSpPr>
        <p:spPr>
          <a:xfrm>
            <a:off x="861459" y="3812557"/>
            <a:ext cx="3859831" cy="22395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6BFE3F-456F-4B45-94E5-4E8F83F49A43}"/>
              </a:ext>
            </a:extLst>
          </p:cNvPr>
          <p:cNvSpPr/>
          <p:nvPr/>
        </p:nvSpPr>
        <p:spPr>
          <a:xfrm>
            <a:off x="6466245" y="484943"/>
            <a:ext cx="4705786" cy="22395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082263-C315-46FA-B8C3-9327049D52E6}"/>
              </a:ext>
            </a:extLst>
          </p:cNvPr>
          <p:cNvSpPr/>
          <p:nvPr/>
        </p:nvSpPr>
        <p:spPr>
          <a:xfrm>
            <a:off x="7054712" y="3872439"/>
            <a:ext cx="3400313" cy="22395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30ECD97-B431-4828-9571-560D5553E9C0}"/>
              </a:ext>
            </a:extLst>
          </p:cNvPr>
          <p:cNvSpPr txBox="1"/>
          <p:nvPr/>
        </p:nvSpPr>
        <p:spPr>
          <a:xfrm>
            <a:off x="10652449" y="3590794"/>
            <a:ext cx="11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8.9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B0D4765-3245-4498-B4D1-D331CE9518CC}"/>
              </a:ext>
            </a:extLst>
          </p:cNvPr>
          <p:cNvSpPr txBox="1"/>
          <p:nvPr/>
        </p:nvSpPr>
        <p:spPr>
          <a:xfrm>
            <a:off x="11023287" y="149705"/>
            <a:ext cx="11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8.7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FDA8A74-86A6-4161-81FA-01B2BB1CDD85}"/>
              </a:ext>
            </a:extLst>
          </p:cNvPr>
          <p:cNvSpPr txBox="1"/>
          <p:nvPr/>
        </p:nvSpPr>
        <p:spPr>
          <a:xfrm>
            <a:off x="4388607" y="213253"/>
            <a:ext cx="11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8.6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63A488C-B734-488A-8561-1EB017FAA199}"/>
              </a:ext>
            </a:extLst>
          </p:cNvPr>
          <p:cNvSpPr txBox="1"/>
          <p:nvPr/>
        </p:nvSpPr>
        <p:spPr>
          <a:xfrm>
            <a:off x="4721290" y="3503107"/>
            <a:ext cx="11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8.8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2BC8B-3980-4127-8D8D-BF6F49012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8766" y="1599604"/>
            <a:ext cx="2048496" cy="8864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7B5C291-2B50-42F3-BA21-1F93D32D17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5672" y="2077241"/>
            <a:ext cx="1733225" cy="9359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8DAC130-BD16-4C31-9978-09FCFDDDCC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8818" y="5491839"/>
            <a:ext cx="2026761" cy="12583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09A422A-B526-408B-BFBE-569C706445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1122" y="5647231"/>
            <a:ext cx="2061853" cy="10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E2F68F0-7787-4D54-BC6F-3A175BE2C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54" t="23149" r="60040"/>
          <a:stretch/>
        </p:blipFill>
        <p:spPr>
          <a:xfrm>
            <a:off x="2008259" y="4260790"/>
            <a:ext cx="2451328" cy="18739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B349662-19AF-42A6-A1E1-0ABA28A6C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62" t="16290"/>
          <a:stretch/>
        </p:blipFill>
        <p:spPr>
          <a:xfrm>
            <a:off x="2606520" y="556024"/>
            <a:ext cx="2211422" cy="20411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2CE59A-D4E2-429B-9087-298AD1B786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90" r="80293"/>
          <a:stretch/>
        </p:blipFill>
        <p:spPr>
          <a:xfrm>
            <a:off x="8460648" y="556024"/>
            <a:ext cx="2402732" cy="20411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08694A-2E70-4130-876B-CBCDE5E7B6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73" t="27290" r="60913"/>
          <a:stretch/>
        </p:blipFill>
        <p:spPr>
          <a:xfrm>
            <a:off x="439665" y="791117"/>
            <a:ext cx="2171949" cy="17729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DF3C03-2F40-4231-B8F4-73EF51BBA6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857" t="27290" r="42236"/>
          <a:stretch/>
        </p:blipFill>
        <p:spPr>
          <a:xfrm>
            <a:off x="4561223" y="4384803"/>
            <a:ext cx="1817457" cy="17729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29DC12-61B2-4462-A19C-156E82F828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010" t="31824"/>
          <a:stretch/>
        </p:blipFill>
        <p:spPr>
          <a:xfrm>
            <a:off x="6608266" y="4369097"/>
            <a:ext cx="2248298" cy="180437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18E9ABA-7ECA-4443-AC41-B4C5B921C34C}"/>
              </a:ext>
            </a:extLst>
          </p:cNvPr>
          <p:cNvSpPr/>
          <p:nvPr/>
        </p:nvSpPr>
        <p:spPr>
          <a:xfrm>
            <a:off x="1883063" y="3982162"/>
            <a:ext cx="7550186" cy="22395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75E6E5-6D5F-4556-A35C-57570380E5F3}"/>
              </a:ext>
            </a:extLst>
          </p:cNvPr>
          <p:cNvSpPr/>
          <p:nvPr/>
        </p:nvSpPr>
        <p:spPr>
          <a:xfrm>
            <a:off x="403587" y="295279"/>
            <a:ext cx="4416053" cy="23698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97C5D4-A0C5-4988-8725-853E76896F38}"/>
              </a:ext>
            </a:extLst>
          </p:cNvPr>
          <p:cNvSpPr/>
          <p:nvPr/>
        </p:nvSpPr>
        <p:spPr>
          <a:xfrm>
            <a:off x="8322906" y="466531"/>
            <a:ext cx="2847870" cy="21306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520C693-FFAF-4958-82AC-061D0D00DEB5}"/>
              </a:ext>
            </a:extLst>
          </p:cNvPr>
          <p:cNvSpPr txBox="1"/>
          <p:nvPr/>
        </p:nvSpPr>
        <p:spPr>
          <a:xfrm>
            <a:off x="9394537" y="3645754"/>
            <a:ext cx="125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8.11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BE27C2-2F15-4C7A-9C2F-C44189EB2E5B}"/>
              </a:ext>
            </a:extLst>
          </p:cNvPr>
          <p:cNvSpPr txBox="1"/>
          <p:nvPr/>
        </p:nvSpPr>
        <p:spPr>
          <a:xfrm>
            <a:off x="4941289" y="295279"/>
            <a:ext cx="13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8.10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22138E2-69A7-4BC9-A4CB-C777D0A64107}"/>
              </a:ext>
            </a:extLst>
          </p:cNvPr>
          <p:cNvSpPr txBox="1"/>
          <p:nvPr/>
        </p:nvSpPr>
        <p:spPr>
          <a:xfrm>
            <a:off x="10856963" y="110613"/>
            <a:ext cx="13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8.12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6ED6174-8E4C-41B1-905C-943561817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289" y="1254195"/>
            <a:ext cx="1582908" cy="92466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61753F9-D778-4C05-ACE5-F9FF0DCF40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6829" y="4665306"/>
            <a:ext cx="2219948" cy="10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9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BAEA2-5274-4559-ACEA-F6D42C5F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6" y="304623"/>
            <a:ext cx="4332564" cy="686654"/>
          </a:xfrm>
        </p:spPr>
        <p:txBody>
          <a:bodyPr>
            <a:normAutofit fontScale="90000"/>
          </a:bodyPr>
          <a:lstStyle/>
          <a:p>
            <a:r>
              <a:rPr lang="en-US" altLang="zh-TW" sz="3600" dirty="0" err="1"/>
              <a:t>Kmeans</a:t>
            </a:r>
            <a:r>
              <a:rPr lang="en-US" altLang="zh-TW" sz="3600" dirty="0"/>
              <a:t>, group 13 (6/6)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0B3B19-4821-4782-9E6E-D2010975A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35" t="16608" r="20255"/>
          <a:stretch/>
        </p:blipFill>
        <p:spPr>
          <a:xfrm>
            <a:off x="3827938" y="4424778"/>
            <a:ext cx="2366400" cy="20334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7C63AD-68DF-417F-A0F6-A13380AA40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7" t="20723" r="62193"/>
          <a:stretch/>
        </p:blipFill>
        <p:spPr>
          <a:xfrm>
            <a:off x="6940422" y="1051997"/>
            <a:ext cx="1856791" cy="19330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5DE5B5-87A9-4E68-AB85-812E85DA4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58"/>
          <a:stretch/>
        </p:blipFill>
        <p:spPr>
          <a:xfrm>
            <a:off x="8958421" y="4079421"/>
            <a:ext cx="1574797" cy="24386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CA6200-D917-4228-8269-79F244B18A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2" t="27997" r="83852"/>
          <a:stretch/>
        </p:blipFill>
        <p:spPr>
          <a:xfrm>
            <a:off x="9045846" y="883590"/>
            <a:ext cx="1719920" cy="21015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7A78A8-117C-4A09-86F0-39012F2AC2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665" t="16290" r="60558"/>
          <a:stretch/>
        </p:blipFill>
        <p:spPr>
          <a:xfrm>
            <a:off x="6393179" y="4386493"/>
            <a:ext cx="2366400" cy="21099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BDC526B-5869-417A-91F0-0BFE3EF4222C}"/>
              </a:ext>
            </a:extLst>
          </p:cNvPr>
          <p:cNvSpPr/>
          <p:nvPr/>
        </p:nvSpPr>
        <p:spPr>
          <a:xfrm>
            <a:off x="4665306" y="749430"/>
            <a:ext cx="6100460" cy="23698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B073B8-2C1B-4D15-AF0B-299F646FDAAC}"/>
              </a:ext>
            </a:extLst>
          </p:cNvPr>
          <p:cNvSpPr/>
          <p:nvPr/>
        </p:nvSpPr>
        <p:spPr>
          <a:xfrm>
            <a:off x="3694922" y="4183553"/>
            <a:ext cx="7555719" cy="23698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F68C2D-77F6-4031-BB83-241A20D436AD}"/>
              </a:ext>
            </a:extLst>
          </p:cNvPr>
          <p:cNvSpPr txBox="1"/>
          <p:nvPr/>
        </p:nvSpPr>
        <p:spPr>
          <a:xfrm>
            <a:off x="10667175" y="336398"/>
            <a:ext cx="13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13.1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134F6BB-5D3F-4AE3-9996-0D5792866A9C}"/>
              </a:ext>
            </a:extLst>
          </p:cNvPr>
          <p:cNvSpPr txBox="1"/>
          <p:nvPr/>
        </p:nvSpPr>
        <p:spPr>
          <a:xfrm>
            <a:off x="10667175" y="3650463"/>
            <a:ext cx="13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13.2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90F9895-795C-42D4-BF8E-46E0F45CF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301" t="24333" r="20944"/>
          <a:stretch/>
        </p:blipFill>
        <p:spPr>
          <a:xfrm>
            <a:off x="4756124" y="1229277"/>
            <a:ext cx="2059981" cy="175581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2042665-986D-4275-8017-7D785F9FB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0502" y="1709020"/>
            <a:ext cx="2489133" cy="127607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2E471AD-148E-4C49-8A55-9DCF14973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564" y="4604490"/>
            <a:ext cx="2458305" cy="12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83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426</Words>
  <Application>Microsoft Office PowerPoint</Application>
  <PresentationFormat>寬螢幕</PresentationFormat>
  <Paragraphs>141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佈景主題</vt:lpstr>
      <vt:lpstr>1119</vt:lpstr>
      <vt:lpstr>Last time…WWL distance matrix</vt:lpstr>
      <vt:lpstr>IQR result</vt:lpstr>
      <vt:lpstr>PowerPoint 簡報</vt:lpstr>
      <vt:lpstr>PowerPoint 簡報</vt:lpstr>
      <vt:lpstr>PowerPoint 簡報</vt:lpstr>
      <vt:lpstr>PowerPoint 簡報</vt:lpstr>
      <vt:lpstr>PowerPoint 簡報</vt:lpstr>
      <vt:lpstr>Kmeans, group 13 (6/6)</vt:lpstr>
      <vt:lpstr>Kmeans, group 24 (18/20)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thereisnothingintheworld131445@gmail.com</dc:creator>
  <cp:lastModifiedBy>thereisnothingintheworld131445@gmail.com</cp:lastModifiedBy>
  <cp:revision>21</cp:revision>
  <dcterms:created xsi:type="dcterms:W3CDTF">2023-11-19T14:50:30Z</dcterms:created>
  <dcterms:modified xsi:type="dcterms:W3CDTF">2023-12-17T22:02:04Z</dcterms:modified>
</cp:coreProperties>
</file>